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88" r:id="rId4"/>
    <p:sldId id="321" r:id="rId5"/>
    <p:sldId id="322" r:id="rId6"/>
    <p:sldId id="323" r:id="rId7"/>
    <p:sldId id="326" r:id="rId8"/>
    <p:sldId id="324" r:id="rId9"/>
    <p:sldId id="334" r:id="rId10"/>
    <p:sldId id="327" r:id="rId11"/>
    <p:sldId id="328" r:id="rId12"/>
    <p:sldId id="325" r:id="rId13"/>
    <p:sldId id="329" r:id="rId14"/>
    <p:sldId id="331" r:id="rId15"/>
    <p:sldId id="330" r:id="rId16"/>
    <p:sldId id="332" r:id="rId17"/>
    <p:sldId id="270" r:id="rId18"/>
    <p:sldId id="285" r:id="rId19"/>
    <p:sldId id="284" r:id="rId20"/>
  </p:sldIdLst>
  <p:sldSz cx="24384000" cy="13716000"/>
  <p:notesSz cx="6858000" cy="9144000"/>
  <p:embeddedFontLst>
    <p:embeddedFont>
      <p:font typeface="Avenir Black" panose="02000503020000020003" pitchFamily="2" charset="0"/>
      <p:bold r:id="rId22"/>
      <p:italic r:id="rId23"/>
      <p:boldItalic r:id="rId24"/>
    </p:embeddedFont>
    <p:embeddedFont>
      <p:font typeface="Avenir Book" panose="02000503020000020003" pitchFamily="2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CRB" panose="020B0609020202020204" pitchFamily="49" charset="77"/>
      <p:regular r:id="rId32"/>
    </p:embeddedFont>
    <p:embeddedFont>
      <p:font typeface="Open Sans ExtraBold" panose="020B0606030504020204" pitchFamily="34" charset="0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italic r:id="rId37"/>
    </p:embeddedFont>
    <p:embeddedFont>
      <p:font typeface="Open Sans Semibold" panose="020B0606030504020204" pitchFamily="34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 autoAdjust="0"/>
    <p:restoredTop sz="87809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7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u.cs.biu.ac.il/~amiram/greedy_algorithms_huffman.pp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Huffman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C9E9-3AF0-6B9A-E79A-5D2491F8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Introduction to Huffman code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FF51-522A-0448-4548-BE74C2E63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Prefix-free codes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2E61-9AAD-5463-AB06-C9819ABD1D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No prefix of a codeword in a codeword -&gt; </a:t>
            </a:r>
            <a:r>
              <a:rPr lang="sv-SE" sz="4400" dirty="0"/>
              <a:t>prefix-</a:t>
            </a:r>
            <a:r>
              <a:rPr lang="sv-SE" sz="4400" dirty="0" err="1"/>
              <a:t>free</a:t>
            </a:r>
            <a:r>
              <a:rPr lang="sv-SE" sz="4400" dirty="0"/>
              <a:t> </a:t>
            </a:r>
            <a:r>
              <a:rPr lang="sv-SE" sz="4400" dirty="0" err="1"/>
              <a:t>codes</a:t>
            </a:r>
            <a:r>
              <a:rPr lang="sv-SE" sz="4400" dirty="0"/>
              <a:t>. </a:t>
            </a:r>
          </a:p>
          <a:p>
            <a:r>
              <a:rPr lang="sv-SE" sz="4400" dirty="0" err="1"/>
              <a:t>Uniquely</a:t>
            </a:r>
            <a:r>
              <a:rPr lang="sv-SE" sz="4400" dirty="0"/>
              <a:t> </a:t>
            </a:r>
            <a:r>
              <a:rPr lang="sv-SE" sz="4400" dirty="0" err="1"/>
              <a:t>decodable</a:t>
            </a:r>
            <a:r>
              <a:rPr lang="sv-SE" sz="4400" dirty="0"/>
              <a:t>.</a:t>
            </a:r>
          </a:p>
          <a:p>
            <a:pPr eaLnBrk="1" hangingPunct="1"/>
            <a:r>
              <a:rPr lang="sv-SE" sz="4400" dirty="0"/>
              <a:t>a prefix-</a:t>
            </a:r>
            <a:r>
              <a:rPr lang="sv-SE" sz="4400" dirty="0" err="1"/>
              <a:t>free</a:t>
            </a:r>
            <a:r>
              <a:rPr lang="sv-SE" sz="4400" dirty="0"/>
              <a:t> </a:t>
            </a:r>
            <a:r>
              <a:rPr lang="sv-SE" sz="4400" dirty="0" err="1"/>
              <a:t>code</a:t>
            </a:r>
            <a:r>
              <a:rPr lang="sv-SE" sz="4400" dirty="0"/>
              <a:t> </a:t>
            </a:r>
            <a:r>
              <a:rPr lang="sv-SE" sz="4400" dirty="0" err="1"/>
              <a:t>can</a:t>
            </a:r>
            <a:r>
              <a:rPr lang="sv-SE" sz="4400" dirty="0"/>
              <a:t> </a:t>
            </a:r>
            <a:r>
              <a:rPr lang="sv-SE" sz="4400" dirty="0" err="1"/>
              <a:t>always</a:t>
            </a:r>
            <a:r>
              <a:rPr lang="sv-SE" sz="4400" dirty="0"/>
              <a:t> </a:t>
            </a:r>
            <a:r>
              <a:rPr lang="sv-SE" sz="4400" dirty="0" err="1"/>
              <a:t>achieve</a:t>
            </a:r>
            <a:r>
              <a:rPr lang="sv-SE" sz="4400" dirty="0"/>
              <a:t> the optimal data </a:t>
            </a:r>
            <a:r>
              <a:rPr lang="sv-SE" sz="4400" dirty="0" err="1"/>
              <a:t>compression</a:t>
            </a:r>
            <a:r>
              <a:rPr lang="sv-SE" sz="4400" dirty="0"/>
              <a:t> </a:t>
            </a:r>
            <a:r>
              <a:rPr lang="sv-SE" sz="4400" dirty="0" err="1"/>
              <a:t>among</a:t>
            </a:r>
            <a:r>
              <a:rPr lang="sv-SE" sz="4400" dirty="0"/>
              <a:t> </a:t>
            </a:r>
            <a:r>
              <a:rPr lang="sv-SE" sz="4400" dirty="0" err="1"/>
              <a:t>any</a:t>
            </a:r>
            <a:r>
              <a:rPr lang="sv-SE" sz="4400" dirty="0"/>
              <a:t> </a:t>
            </a:r>
            <a:r>
              <a:rPr lang="sv-SE" sz="4400" dirty="0" err="1"/>
              <a:t>character</a:t>
            </a:r>
            <a:r>
              <a:rPr lang="sv-SE" sz="4400" dirty="0"/>
              <a:t> </a:t>
            </a:r>
            <a:r>
              <a:rPr lang="sv-SE" sz="4400" dirty="0" err="1"/>
              <a:t>code</a:t>
            </a:r>
            <a:r>
              <a:rPr lang="sv-SE" sz="4400" dirty="0"/>
              <a:t>,</a:t>
            </a:r>
          </a:p>
          <a:p>
            <a:pPr lvl="1">
              <a:buFont typeface="Wingdings" pitchFamily="2" charset="2"/>
              <a:buChar char="Ø"/>
            </a:pPr>
            <a:r>
              <a:rPr lang="sv-SE" sz="4400" dirty="0"/>
              <a:t>so </a:t>
            </a:r>
            <a:r>
              <a:rPr lang="sv-SE" sz="4400" dirty="0" err="1"/>
              <a:t>we</a:t>
            </a:r>
            <a:r>
              <a:rPr lang="sv-SE" sz="4400" dirty="0"/>
              <a:t> </a:t>
            </a:r>
            <a:r>
              <a:rPr lang="sv-SE" sz="4400" dirty="0" err="1"/>
              <a:t>suffer</a:t>
            </a:r>
            <a:r>
              <a:rPr lang="sv-SE" sz="4400" dirty="0"/>
              <a:t> no loss </a:t>
            </a:r>
            <a:r>
              <a:rPr lang="sv-SE" sz="4400" dirty="0" err="1"/>
              <a:t>of</a:t>
            </a:r>
            <a:r>
              <a:rPr lang="sv-SE" sz="4400" dirty="0"/>
              <a:t> </a:t>
            </a:r>
            <a:r>
              <a:rPr lang="sv-SE" sz="4400" dirty="0" err="1"/>
              <a:t>generality</a:t>
            </a:r>
            <a:r>
              <a:rPr lang="sv-SE" sz="4400" dirty="0"/>
              <a:t> by </a:t>
            </a:r>
            <a:r>
              <a:rPr lang="sv-SE" sz="4400" dirty="0" err="1"/>
              <a:t>restricting</a:t>
            </a:r>
            <a:r>
              <a:rPr lang="sv-SE" sz="4400" dirty="0"/>
              <a:t> </a:t>
            </a:r>
            <a:r>
              <a:rPr lang="sv-SE" sz="4400" dirty="0" err="1"/>
              <a:t>our</a:t>
            </a:r>
            <a:r>
              <a:rPr lang="sv-SE" sz="4400" dirty="0"/>
              <a:t> attention to prefix-</a:t>
            </a:r>
            <a:r>
              <a:rPr lang="sv-SE" sz="4400" dirty="0" err="1"/>
              <a:t>free</a:t>
            </a:r>
            <a:r>
              <a:rPr lang="sv-SE" sz="4400" dirty="0"/>
              <a:t> </a:t>
            </a:r>
            <a:r>
              <a:rPr lang="sv-SE" sz="4400" dirty="0" err="1"/>
              <a:t>codes</a:t>
            </a:r>
            <a:r>
              <a:rPr lang="sv-SE" sz="4400" dirty="0"/>
              <a:t>. </a:t>
            </a:r>
          </a:p>
          <a:p>
            <a:r>
              <a:rPr lang="sv-SE" sz="4400" dirty="0" err="1"/>
              <a:t>Using</a:t>
            </a:r>
            <a:r>
              <a:rPr lang="sv-SE" sz="4400" dirty="0"/>
              <a:t> </a:t>
            </a:r>
            <a:r>
              <a:rPr lang="sv-SE" sz="4400" dirty="0" err="1"/>
              <a:t>variable-length</a:t>
            </a:r>
            <a:r>
              <a:rPr lang="sv-SE" sz="4400" dirty="0"/>
              <a:t> </a:t>
            </a:r>
            <a:r>
              <a:rPr lang="sv-SE" sz="4400" dirty="0" err="1"/>
              <a:t>codeword</a:t>
            </a:r>
            <a:r>
              <a:rPr lang="sv-SE" sz="4400" dirty="0"/>
              <a:t> in </a:t>
            </a:r>
            <a:r>
              <a:rPr lang="sv-SE" sz="4400" dirty="0" err="1"/>
              <a:t>slide</a:t>
            </a:r>
            <a:r>
              <a:rPr lang="sv-SE" sz="4400" dirty="0"/>
              <a:t> 6, </a:t>
            </a:r>
            <a:r>
              <a:rPr lang="sv-SE" sz="4400" dirty="0" err="1"/>
              <a:t>we</a:t>
            </a:r>
            <a:r>
              <a:rPr lang="sv-SE" sz="4400" dirty="0"/>
              <a:t> </a:t>
            </a:r>
            <a:r>
              <a:rPr lang="sv-SE" sz="4400" dirty="0" err="1"/>
              <a:t>have</a:t>
            </a:r>
            <a:r>
              <a:rPr lang="sv-SE" sz="4400" dirty="0"/>
              <a:t> string </a:t>
            </a:r>
            <a:r>
              <a:rPr lang="sv-SE" sz="4400" dirty="0">
                <a:solidFill>
                  <a:schemeClr val="accent4"/>
                </a:solidFill>
              </a:rPr>
              <a:t>100011001101 </a:t>
            </a:r>
            <a:r>
              <a:rPr lang="sv-SE" sz="4400" dirty="0" err="1"/>
              <a:t>which</a:t>
            </a:r>
            <a:r>
              <a:rPr lang="sv-SE" sz="4400" dirty="0"/>
              <a:t> </a:t>
            </a:r>
            <a:r>
              <a:rPr lang="sv-SE" sz="4400" dirty="0" err="1"/>
              <a:t>parses</a:t>
            </a:r>
            <a:r>
              <a:rPr lang="sv-SE" sz="4400" dirty="0"/>
              <a:t> </a:t>
            </a:r>
            <a:r>
              <a:rPr lang="sv-SE" sz="4400" dirty="0" err="1"/>
              <a:t>uniquely</a:t>
            </a:r>
            <a:r>
              <a:rPr lang="sv-SE" sz="4400" dirty="0"/>
              <a:t> as </a:t>
            </a:r>
            <a:r>
              <a:rPr lang="sv-SE" sz="4400" dirty="0">
                <a:solidFill>
                  <a:schemeClr val="accent4"/>
                </a:solidFill>
              </a:rPr>
              <a:t>100 . 0 . 1100 . 1101</a:t>
            </a:r>
            <a:r>
              <a:rPr lang="sv-SE" sz="4400" dirty="0"/>
              <a:t>, </a:t>
            </a:r>
            <a:r>
              <a:rPr lang="sv-SE" sz="4400" dirty="0" err="1"/>
              <a:t>which</a:t>
            </a:r>
            <a:r>
              <a:rPr lang="sv-SE" sz="4400" dirty="0"/>
              <a:t> </a:t>
            </a:r>
            <a:r>
              <a:rPr lang="sv-SE" sz="4400" dirty="0" err="1"/>
              <a:t>decodes</a:t>
            </a:r>
            <a:r>
              <a:rPr lang="sv-SE" sz="4400" dirty="0"/>
              <a:t> to </a:t>
            </a:r>
            <a:r>
              <a:rPr lang="sv-SE" sz="4400" dirty="0" err="1">
                <a:solidFill>
                  <a:schemeClr val="accent4"/>
                </a:solidFill>
              </a:rPr>
              <a:t>cafe</a:t>
            </a:r>
            <a:endParaRPr lang="sv-SE" sz="4400" dirty="0">
              <a:solidFill>
                <a:schemeClr val="accent4"/>
              </a:solidFill>
            </a:endParaRPr>
          </a:p>
          <a:p>
            <a:endParaRPr lang="sv-SE" sz="4400" dirty="0"/>
          </a:p>
          <a:p>
            <a:pPr eaLnBrk="1" hangingPunct="1"/>
            <a:endParaRPr lang="sv-SE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91632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D48-1872-6AA6-A2C5-008CC3A6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Introduction to Huffman code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1567D-1EAD-5953-1B97-27EFCEF7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2947117" cy="803546"/>
          </a:xfrm>
        </p:spPr>
        <p:txBody>
          <a:bodyPr>
            <a:normAutofit/>
          </a:bodyPr>
          <a:lstStyle/>
          <a:p>
            <a:r>
              <a:rPr lang="en-US" dirty="0"/>
              <a:t>Prefix-free codes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0CAAA-3CD8-BF71-11D4-64740095AC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is tree corresponding to the fixed-length code</a:t>
            </a:r>
          </a:p>
          <a:p>
            <a:r>
              <a:rPr lang="en-US" dirty="0"/>
              <a:t>(b) is tree corresponding to the optimal prefix-free code.</a:t>
            </a:r>
          </a:p>
        </p:txBody>
      </p:sp>
      <p:pic>
        <p:nvPicPr>
          <p:cNvPr id="7" name="Picture 6" descr="A diagram of a tree&#10;&#10;Description automatically generated">
            <a:extLst>
              <a:ext uri="{FF2B5EF4-FFF2-40B4-BE49-F238E27FC236}">
                <a16:creationId xmlns:a16="http://schemas.microsoft.com/office/drawing/2014/main" id="{C31D17C5-DC54-697B-0D53-C8CC1DDB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3668686"/>
            <a:ext cx="14953129" cy="6998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3136B6-FF04-F228-7EBA-553DF06F5FD9}"/>
              </a:ext>
            </a:extLst>
          </p:cNvPr>
          <p:cNvSpPr txBox="1"/>
          <p:nvPr/>
        </p:nvSpPr>
        <p:spPr>
          <a:xfrm>
            <a:off x="17517035" y="3668686"/>
            <a:ext cx="4303058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chemeClr val="accent4"/>
                </a:solidFill>
                <a:latin typeface="Avenir Book" panose="02000503020000020003" pitchFamily="2" charset="0"/>
              </a:rPr>
              <a:t>Note that optimal code for a file is always represented by a </a:t>
            </a:r>
            <a:r>
              <a:rPr lang="en-US" sz="3600" b="1" dirty="0">
                <a:solidFill>
                  <a:schemeClr val="accent4"/>
                </a:solidFill>
                <a:latin typeface="Avenir Black" panose="02000503020000020003" pitchFamily="2" charset="0"/>
              </a:rPr>
              <a:t>full</a:t>
            </a:r>
            <a:r>
              <a:rPr lang="en-US" sz="3600" dirty="0">
                <a:solidFill>
                  <a:schemeClr val="accent4"/>
                </a:solidFill>
                <a:latin typeface="Avenir Book" panose="02000503020000020003" pitchFamily="2" charset="0"/>
              </a:rPr>
              <a:t> binary tree!</a:t>
            </a:r>
          </a:p>
        </p:txBody>
      </p:sp>
    </p:spTree>
    <p:extLst>
      <p:ext uri="{BB962C8B-B14F-4D97-AF65-F5344CB8AC3E}">
        <p14:creationId xmlns:p14="http://schemas.microsoft.com/office/powerpoint/2010/main" val="6422537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2B7-D4DE-0388-7B50-84AEB43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Huffman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92AA-97C3-3C3D-46F5-28D850E68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Computing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29C0F5-DF7C-C2A2-BBAF-9BECD645C0A6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dirty="0"/>
                  <a:t>Given a tree T corresponding to a prefix-free code, we can compute the number of bits required to encode a file. </a:t>
                </a:r>
              </a:p>
              <a:p>
                <a:r>
                  <a:rPr lang="en-US" sz="4400" dirty="0"/>
                  <a:t>For each character in c the alphabet C, let the attribute </a:t>
                </a:r>
                <a:r>
                  <a:rPr lang="en-US" sz="4400" dirty="0" err="1"/>
                  <a:t>c.freq</a:t>
                </a:r>
                <a:r>
                  <a:rPr lang="en-US" sz="4400" dirty="0"/>
                  <a:t> denote the frequency of in the file and let dT(c) denote the depth of c’s leaf in the tree. </a:t>
                </a:r>
              </a:p>
              <a:p>
                <a:r>
                  <a:rPr lang="en-US" sz="4400" dirty="0"/>
                  <a:t>Note that dT(c) is also the length of the codeword for character c. </a:t>
                </a:r>
              </a:p>
              <a:p>
                <a:r>
                  <a:rPr lang="en-US" sz="4400" dirty="0"/>
                  <a:t>The number of bits required to encode a file is thus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4400" dirty="0"/>
              </a:p>
              <a:p>
                <a:r>
                  <a:rPr lang="en-US" sz="4400" dirty="0"/>
                  <a:t>Which we define as the </a:t>
                </a:r>
                <a:r>
                  <a:rPr lang="en-US" sz="4400" dirty="0">
                    <a:solidFill>
                      <a:schemeClr val="accent4"/>
                    </a:solidFill>
                  </a:rPr>
                  <a:t>cost</a:t>
                </a:r>
                <a:r>
                  <a:rPr lang="en-US" sz="4400" dirty="0"/>
                  <a:t> of the tree.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29C0F5-DF7C-C2A2-BBAF-9BECD645C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645" t="-2972" b="-9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9278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2B7-D4DE-0388-7B50-84AEB43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Huffman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92AA-97C3-3C3D-46F5-28D850E68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Huffman procedure</a:t>
            </a:r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FB00D79-81CA-0E2A-FAEB-C5BAB00B46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53" y="3937013"/>
            <a:ext cx="17632998" cy="8365656"/>
          </a:xfrm>
        </p:spPr>
      </p:pic>
    </p:spTree>
    <p:extLst>
      <p:ext uri="{BB962C8B-B14F-4D97-AF65-F5344CB8AC3E}">
        <p14:creationId xmlns:p14="http://schemas.microsoft.com/office/powerpoint/2010/main" val="28875876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72B7-D4DE-0388-7B50-84AEB435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Huffman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92AA-97C3-3C3D-46F5-28D850E68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Huffman procedure: Example</a:t>
            </a:r>
          </a:p>
        </p:txBody>
      </p:sp>
      <p:pic>
        <p:nvPicPr>
          <p:cNvPr id="11" name="Content Placeholder 10" descr="A group of triangles with numbers&#10;&#10;Description automatically generated">
            <a:extLst>
              <a:ext uri="{FF2B5EF4-FFF2-40B4-BE49-F238E27FC236}">
                <a16:creationId xmlns:a16="http://schemas.microsoft.com/office/drawing/2014/main" id="{600F94F0-565C-DFB6-679D-8E8C4E4841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22" y="3223274"/>
            <a:ext cx="15211660" cy="100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37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EFF4-13B0-89F7-89C6-53D9E90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Creating Huffman Code table based on Huffman tree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1984C-CDD2-82B4-7395-C05604527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9673868-55DF-1951-3BCE-0ADE732009A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47374974"/>
              </p:ext>
            </p:extLst>
          </p:nvPr>
        </p:nvGraphicFramePr>
        <p:xfrm>
          <a:off x="2166938" y="4125913"/>
          <a:ext cx="147155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2595">
                  <a:extLst>
                    <a:ext uri="{9D8B030D-6E8A-4147-A177-3AD203B41FA5}">
                      <a16:colId xmlns:a16="http://schemas.microsoft.com/office/drawing/2014/main" val="1458563285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2100602530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4001756292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1341382175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93415674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12593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 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2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16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45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6119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5CE2B4-6ADC-683D-C000-7C2BEF0E1BAF}"/>
                  </a:ext>
                </a:extLst>
              </p:cNvPr>
              <p:cNvSpPr txBox="1"/>
              <p:nvPr/>
            </p:nvSpPr>
            <p:spPr>
              <a:xfrm>
                <a:off x="1488142" y="8066087"/>
                <a:ext cx="12209928" cy="2803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𝑓𝑟𝑒𝑞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  <m:r>
                        <a:rPr lang="en-US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4+9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∙4+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4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=224 </m:t>
                      </m:r>
                      <m:r>
                        <a:rPr lang="en-US" sz="4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n-US" sz="4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5CE2B4-6ADC-683D-C000-7C2BEF0E1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142" y="8066087"/>
                <a:ext cx="12209928" cy="2803588"/>
              </a:xfrm>
              <a:prstGeom prst="rect">
                <a:avLst/>
              </a:prstGeom>
              <a:blipFill>
                <a:blip r:embed="rId2"/>
                <a:stretch>
                  <a:fillRect t="-77828" b="-638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6FEE18F-6404-1CCE-52C5-47269BC4E6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707825"/>
              </p:ext>
            </p:extLst>
          </p:nvPr>
        </p:nvGraphicFramePr>
        <p:xfrm>
          <a:off x="2166938" y="6096000"/>
          <a:ext cx="1471557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2595">
                  <a:extLst>
                    <a:ext uri="{9D8B030D-6E8A-4147-A177-3AD203B41FA5}">
                      <a16:colId xmlns:a16="http://schemas.microsoft.com/office/drawing/2014/main" val="1458563285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2100602530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4001756292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1341382175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93415674"/>
                    </a:ext>
                  </a:extLst>
                </a:gridCol>
                <a:gridCol w="2452595">
                  <a:extLst>
                    <a:ext uri="{9D8B030D-6E8A-4147-A177-3AD203B41FA5}">
                      <a16:colId xmlns:a16="http://schemas.microsoft.com/office/drawing/2014/main" val="12593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 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2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1100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1101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111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6119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88408C5-01CB-251C-15CC-163FD5595E93}"/>
              </a:ext>
            </a:extLst>
          </p:cNvPr>
          <p:cNvSpPr txBox="1"/>
          <p:nvPr/>
        </p:nvSpPr>
        <p:spPr>
          <a:xfrm>
            <a:off x="16434827" y="4533970"/>
            <a:ext cx="57822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← Frequency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E0817-12DA-6AE3-0A13-A3232E7216B7}"/>
              </a:ext>
            </a:extLst>
          </p:cNvPr>
          <p:cNvSpPr txBox="1"/>
          <p:nvPr/>
        </p:nvSpPr>
        <p:spPr>
          <a:xfrm>
            <a:off x="16882508" y="6504057"/>
            <a:ext cx="57822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← Huffman code table</a:t>
            </a:r>
          </a:p>
        </p:txBody>
      </p:sp>
    </p:spTree>
    <p:extLst>
      <p:ext uri="{BB962C8B-B14F-4D97-AF65-F5344CB8AC3E}">
        <p14:creationId xmlns:p14="http://schemas.microsoft.com/office/powerpoint/2010/main" val="33735955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7E88-CE66-9294-B6AA-A1256488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Creating Huffman Code table based on Huffman tree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C6D9-EE35-0A87-13E2-28482962B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5471C-A2F8-3D40-1D52-7437C0B791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running time of Huffman’s algorithm depends on how the min-priority queue Q is implemented.</a:t>
            </a:r>
          </a:p>
          <a:p>
            <a:r>
              <a:rPr lang="en-US" sz="4400" dirty="0"/>
              <a:t>Let’s assume that it’s implemented as a binary min-heap.</a:t>
            </a:r>
          </a:p>
          <a:p>
            <a:r>
              <a:rPr lang="en-US" sz="4400" dirty="0"/>
              <a:t>For a set C of n characters, the the heap initializes in O(n) time in line 2.</a:t>
            </a:r>
          </a:p>
          <a:p>
            <a:r>
              <a:rPr lang="en-US" sz="4400" dirty="0"/>
              <a:t>The for loop in lines 3-10 executes exactly n-1 times, and each heap operation runs in O(lg n) time.</a:t>
            </a:r>
          </a:p>
          <a:p>
            <a:r>
              <a:rPr lang="en-US" sz="4400" dirty="0"/>
              <a:t>Thus, the loop contributes O(n lg n) to the running time.</a:t>
            </a:r>
          </a:p>
          <a:p>
            <a:r>
              <a:rPr lang="en-US" sz="4400" dirty="0"/>
              <a:t>The total running time is then O(n lg n).</a:t>
            </a:r>
          </a:p>
        </p:txBody>
      </p:sp>
    </p:spTree>
    <p:extLst>
      <p:ext uri="{BB962C8B-B14F-4D97-AF65-F5344CB8AC3E}">
        <p14:creationId xmlns:p14="http://schemas.microsoft.com/office/powerpoint/2010/main" val="10348504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Create Huffman code to compress:</a:t>
            </a:r>
          </a:p>
          <a:p>
            <a:pPr eaLnBrk="1" hangingPunct="1">
              <a:buFontTx/>
              <a:buNone/>
            </a:pPr>
            <a:r>
              <a:rPr lang="en-US" dirty="0"/>
              <a:t>   DESIGN AND ANALYSIS OF ALGORITHMS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r>
              <a:rPr lang="en-US" dirty="0"/>
              <a:t>Calculate the bits above and compare it with the traditional fixed-length codes. (Calculate the % savings)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uniform character distribution, the Huffman encoding will be equal to the fixed-length encoding. Why?</a:t>
            </a:r>
          </a:p>
          <a:p>
            <a:pPr eaLnBrk="1" hangingPunct="1"/>
            <a:endParaRPr lang="en-US" dirty="0"/>
          </a:p>
          <a:p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15.</a:t>
            </a:r>
          </a:p>
          <a:p>
            <a:r>
              <a:rPr lang="en-ID" b="0" i="0" u="none" strike="noStrike" dirty="0">
                <a:solidFill>
                  <a:srgbClr val="8AB4F8"/>
                </a:solidFill>
                <a:effectLst/>
                <a:latin typeface="arial" panose="020B0604020202020204" pitchFamily="34" charset="0"/>
                <a:hlinkClick r:id="rId2"/>
              </a:rPr>
              <a:t>https://u.cs.biu.ac.il/~amiram/greedy_algorithms_huffman.ppt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Huffman Code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Concept of compression technique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Introduction to Huffman code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Building Huffman tree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Creating Huffman Code table based on Huffman tree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8708-ADE0-412B-3606-D0AB4FF1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Concept of compression technique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CE34-2401-808D-601D-7B89ECB04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CD8A8-FC91-EB6E-98A1-30087FD6A7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v-SE" sz="4400" dirty="0" err="1"/>
              <a:t>How</a:t>
            </a:r>
            <a:r>
              <a:rPr lang="sv-SE" sz="4400" dirty="0"/>
              <a:t> </a:t>
            </a:r>
            <a:r>
              <a:rPr lang="sv-SE" sz="4400" dirty="0" err="1"/>
              <a:t>does</a:t>
            </a:r>
            <a:r>
              <a:rPr lang="sv-SE" sz="4400" dirty="0"/>
              <a:t> a </a:t>
            </a:r>
            <a:r>
              <a:rPr lang="sv-SE" sz="4400" dirty="0" err="1"/>
              <a:t>compression</a:t>
            </a:r>
            <a:r>
              <a:rPr lang="sv-SE" sz="4400" dirty="0"/>
              <a:t> program </a:t>
            </a:r>
            <a:r>
              <a:rPr lang="sv-SE" sz="4400" dirty="0" err="1"/>
              <a:t>really</a:t>
            </a:r>
            <a:r>
              <a:rPr lang="sv-SE" sz="4400" dirty="0"/>
              <a:t> </a:t>
            </a:r>
            <a:r>
              <a:rPr lang="sv-SE" sz="4400" dirty="0" err="1"/>
              <a:t>work</a:t>
            </a:r>
            <a:r>
              <a:rPr lang="sv-SE" sz="4400" dirty="0"/>
              <a:t>?</a:t>
            </a:r>
          </a:p>
          <a:p>
            <a:pPr eaLnBrk="1" hangingPunct="1"/>
            <a:r>
              <a:rPr lang="sv-SE" sz="4400" dirty="0" err="1"/>
              <a:t>Why</a:t>
            </a:r>
            <a:r>
              <a:rPr lang="sv-SE" sz="4400" dirty="0"/>
              <a:t> </a:t>
            </a:r>
            <a:r>
              <a:rPr lang="sv-SE" sz="4400" dirty="0" err="1"/>
              <a:t>can</a:t>
            </a:r>
            <a:r>
              <a:rPr lang="sv-SE" sz="4400" dirty="0"/>
              <a:t> </a:t>
            </a:r>
            <a:r>
              <a:rPr lang="sv-SE" sz="4400" dirty="0" err="1"/>
              <a:t>size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</a:t>
            </a:r>
            <a:r>
              <a:rPr lang="sv-SE" sz="4400" dirty="0" err="1"/>
              <a:t>file</a:t>
            </a:r>
            <a:r>
              <a:rPr lang="sv-SE" sz="4400" dirty="0"/>
              <a:t> be </a:t>
            </a:r>
            <a:r>
              <a:rPr lang="sv-SE" sz="4400" dirty="0" err="1"/>
              <a:t>reduced</a:t>
            </a:r>
            <a:r>
              <a:rPr lang="sv-SE" sz="4400" dirty="0"/>
              <a:t> </a:t>
            </a:r>
            <a:r>
              <a:rPr lang="sv-SE" sz="4400" dirty="0" err="1"/>
              <a:t>without</a:t>
            </a:r>
            <a:r>
              <a:rPr lang="sv-SE" sz="4400" dirty="0"/>
              <a:t> </a:t>
            </a:r>
            <a:r>
              <a:rPr lang="sv-SE" sz="4400" dirty="0" err="1"/>
              <a:t>reducing</a:t>
            </a:r>
            <a:r>
              <a:rPr lang="sv-SE" sz="4400" dirty="0"/>
              <a:t> </a:t>
            </a:r>
            <a:r>
              <a:rPr lang="sv-SE" sz="4400" dirty="0" err="1"/>
              <a:t>its</a:t>
            </a:r>
            <a:r>
              <a:rPr lang="sv-SE" sz="4400" dirty="0"/>
              <a:t> </a:t>
            </a:r>
            <a:r>
              <a:rPr lang="sv-SE" sz="4400" dirty="0" err="1"/>
              <a:t>contain</a:t>
            </a:r>
            <a:r>
              <a:rPr lang="sv-SE" sz="4400" dirty="0"/>
              <a:t>?</a:t>
            </a:r>
          </a:p>
          <a:p>
            <a:pPr eaLnBrk="1" hangingPunct="1"/>
            <a:endParaRPr lang="sv-SE" sz="4400" dirty="0"/>
          </a:p>
          <a:p>
            <a:pPr eaLnBrk="1" hangingPunct="1"/>
            <a:r>
              <a:rPr lang="sv-SE" sz="4400" dirty="0" err="1"/>
              <a:t>Supposed</a:t>
            </a:r>
            <a:r>
              <a:rPr lang="sv-SE" sz="4400" dirty="0"/>
              <a:t> </a:t>
            </a:r>
            <a:r>
              <a:rPr lang="sv-SE" sz="4400" dirty="0" err="1"/>
              <a:t>we</a:t>
            </a:r>
            <a:r>
              <a:rPr lang="sv-SE" sz="4400" dirty="0"/>
              <a:t> </a:t>
            </a:r>
            <a:r>
              <a:rPr lang="sv-SE" sz="4400" dirty="0" err="1"/>
              <a:t>will</a:t>
            </a:r>
            <a:r>
              <a:rPr lang="sv-SE" sz="4400" dirty="0"/>
              <a:t> store letter A. Computer </a:t>
            </a:r>
            <a:r>
              <a:rPr lang="sv-SE" sz="4400" dirty="0" err="1"/>
              <a:t>recognizes</a:t>
            </a:r>
            <a:r>
              <a:rPr lang="sv-SE" sz="4400" dirty="0"/>
              <a:t> the letter as a </a:t>
            </a:r>
            <a:r>
              <a:rPr lang="sv-SE" sz="4400" dirty="0" err="1"/>
              <a:t>character</a:t>
            </a:r>
            <a:r>
              <a:rPr lang="sv-SE" sz="4400" dirty="0"/>
              <a:t> </a:t>
            </a:r>
            <a:r>
              <a:rPr lang="sv-SE" sz="4400" dirty="0" err="1"/>
              <a:t>with</a:t>
            </a:r>
            <a:r>
              <a:rPr lang="sv-SE" sz="4400" dirty="0"/>
              <a:t> </a:t>
            </a:r>
            <a:r>
              <a:rPr lang="sv-SE" sz="4400" dirty="0" err="1"/>
              <a:t>sequence</a:t>
            </a:r>
            <a:r>
              <a:rPr lang="sv-SE" sz="4400" dirty="0"/>
              <a:t> 65, </a:t>
            </a:r>
            <a:r>
              <a:rPr lang="sv-SE" sz="4400" dirty="0" err="1"/>
              <a:t>then</a:t>
            </a:r>
            <a:r>
              <a:rPr lang="sv-SE" sz="4400" dirty="0"/>
              <a:t> the letter is </a:t>
            </a:r>
            <a:r>
              <a:rPr lang="sv-SE" sz="4400" dirty="0" err="1"/>
              <a:t>stored</a:t>
            </a:r>
            <a:r>
              <a:rPr lang="sv-SE" sz="4400" dirty="0"/>
              <a:t> in </a:t>
            </a:r>
            <a:r>
              <a:rPr lang="sv-SE" sz="4400" dirty="0" err="1"/>
              <a:t>harddisk</a:t>
            </a:r>
            <a:r>
              <a:rPr lang="sv-SE" sz="4400" dirty="0"/>
              <a:t> as 1000001 (</a:t>
            </a:r>
            <a:r>
              <a:rPr lang="sv-SE" sz="4400" dirty="0" err="1">
                <a:solidFill>
                  <a:schemeClr val="accent4"/>
                </a:solidFill>
              </a:rPr>
              <a:t>binary</a:t>
            </a:r>
            <a:r>
              <a:rPr lang="sv-SE" sz="4400" dirty="0">
                <a:solidFill>
                  <a:schemeClr val="accent4"/>
                </a:solidFill>
              </a:rPr>
              <a:t> </a:t>
            </a:r>
            <a:r>
              <a:rPr lang="sv-SE" sz="4400" dirty="0" err="1">
                <a:solidFill>
                  <a:schemeClr val="accent4"/>
                </a:solidFill>
              </a:rPr>
              <a:t>number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65 decimal). It </a:t>
            </a:r>
            <a:r>
              <a:rPr lang="sv-SE" sz="4400" dirty="0" err="1"/>
              <a:t>needs</a:t>
            </a:r>
            <a:r>
              <a:rPr lang="sv-SE" sz="4400" dirty="0"/>
              <a:t> </a:t>
            </a:r>
            <a:r>
              <a:rPr lang="sv-SE" sz="4400" dirty="0">
                <a:solidFill>
                  <a:schemeClr val="accent4"/>
                </a:solidFill>
              </a:rPr>
              <a:t>7 </a:t>
            </a:r>
            <a:r>
              <a:rPr lang="sv-SE" sz="4400" dirty="0" err="1">
                <a:solidFill>
                  <a:schemeClr val="accent4"/>
                </a:solidFill>
              </a:rPr>
              <a:t>binary</a:t>
            </a:r>
            <a:r>
              <a:rPr lang="sv-SE" sz="4400" dirty="0">
                <a:solidFill>
                  <a:schemeClr val="accent4"/>
                </a:solidFill>
              </a:rPr>
              <a:t> </a:t>
            </a:r>
            <a:r>
              <a:rPr lang="sv-SE" sz="4400" dirty="0" err="1">
                <a:solidFill>
                  <a:schemeClr val="accent4"/>
                </a:solidFill>
              </a:rPr>
              <a:t>digit</a:t>
            </a:r>
            <a:r>
              <a:rPr lang="sv-SE" sz="4400" dirty="0">
                <a:solidFill>
                  <a:schemeClr val="accent4"/>
                </a:solidFill>
              </a:rPr>
              <a:t> </a:t>
            </a:r>
            <a:r>
              <a:rPr lang="sv-SE" sz="4400" dirty="0"/>
              <a:t>to store letter A.</a:t>
            </a:r>
          </a:p>
          <a:p>
            <a:pPr eaLnBrk="1" hangingPunct="1"/>
            <a:endParaRPr lang="sv-SE" sz="4400" dirty="0"/>
          </a:p>
          <a:p>
            <a:pPr eaLnBrk="1" hangingPunct="1"/>
            <a:r>
              <a:rPr lang="sv-SE" sz="4400" dirty="0"/>
              <a:t>So, 1000001 is the </a:t>
            </a:r>
            <a:r>
              <a:rPr lang="sv-SE" sz="4400" dirty="0" err="1">
                <a:solidFill>
                  <a:schemeClr val="accent4"/>
                </a:solidFill>
              </a:rPr>
              <a:t>codeword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A.</a:t>
            </a:r>
          </a:p>
          <a:p>
            <a:pPr eaLnBrk="1" hangingPunct="1"/>
            <a:endParaRPr lang="sv-SE" sz="4400" dirty="0"/>
          </a:p>
          <a:p>
            <a:pPr eaLnBrk="1" hangingPunct="1"/>
            <a:r>
              <a:rPr lang="sv-SE" sz="4400" dirty="0"/>
              <a:t>Data </a:t>
            </a:r>
            <a:r>
              <a:rPr lang="sv-SE" sz="4400" dirty="0" err="1"/>
              <a:t>compression</a:t>
            </a:r>
            <a:r>
              <a:rPr lang="sv-SE" sz="4400" dirty="0"/>
              <a:t> </a:t>
            </a:r>
            <a:r>
              <a:rPr lang="sv-SE" sz="4400" dirty="0" err="1"/>
              <a:t>tries</a:t>
            </a:r>
            <a:r>
              <a:rPr lang="sv-SE" sz="4400" dirty="0"/>
              <a:t> to store as minimum as </a:t>
            </a:r>
            <a:r>
              <a:rPr lang="sv-SE" sz="4400" dirty="0" err="1"/>
              <a:t>possible</a:t>
            </a:r>
            <a:r>
              <a:rPr lang="sv-SE" sz="4400" dirty="0"/>
              <a:t> </a:t>
            </a:r>
            <a:r>
              <a:rPr lang="sv-SE" sz="4400" dirty="0" err="1"/>
              <a:t>number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</a:t>
            </a:r>
            <a:r>
              <a:rPr lang="sv-SE" sz="4400" dirty="0" err="1"/>
              <a:t>binary</a:t>
            </a:r>
            <a:r>
              <a:rPr lang="sv-SE" sz="4400" dirty="0"/>
              <a:t> </a:t>
            </a:r>
            <a:r>
              <a:rPr lang="sv-SE" sz="4400" dirty="0" err="1"/>
              <a:t>digits</a:t>
            </a:r>
            <a:r>
              <a:rPr lang="sv-SE" sz="4400" dirty="0"/>
              <a:t>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703223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4FC1-10D4-5801-6E58-99E458B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Concept of compression technique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9129F-B2B1-FCE3-969D-3E56495403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Encoding character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B87B8-B51B-B384-CE78-BAD02E298E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ASCII </a:t>
            </a:r>
            <a:r>
              <a:rPr lang="en-US" dirty="0"/>
              <a:t>(American Standard Code for Information Interchange)</a:t>
            </a:r>
          </a:p>
          <a:p>
            <a:pPr lvl="1"/>
            <a:r>
              <a:rPr lang="en-US" dirty="0"/>
              <a:t>ASCII character encoding consists 128 characters; 7 bit binary numbers; printed 95 characters and 33 command character. </a:t>
            </a:r>
          </a:p>
          <a:p>
            <a:r>
              <a:rPr lang="en-US" dirty="0">
                <a:solidFill>
                  <a:schemeClr val="accent4"/>
                </a:solidFill>
              </a:rPr>
              <a:t>ISO 8859-1 </a:t>
            </a:r>
            <a:r>
              <a:rPr lang="en-US" dirty="0"/>
              <a:t>is a standard character with 8 bit, can store 256 characters.</a:t>
            </a:r>
          </a:p>
          <a:p>
            <a:pPr lvl="1"/>
            <a:r>
              <a:rPr lang="en-US" dirty="0"/>
              <a:t>This </a:t>
            </a:r>
            <a:r>
              <a:rPr lang="en-US" dirty="0" err="1"/>
              <a:t>standar</a:t>
            </a:r>
            <a:r>
              <a:rPr lang="en-US" dirty="0"/>
              <a:t> is called as character encoding Latin-1. </a:t>
            </a:r>
          </a:p>
          <a:p>
            <a:r>
              <a:rPr lang="en-US" dirty="0">
                <a:solidFill>
                  <a:schemeClr val="accent4"/>
                </a:solidFill>
              </a:rPr>
              <a:t>UTF-8</a:t>
            </a:r>
            <a:r>
              <a:rPr lang="en-US" dirty="0"/>
              <a:t> (Unicode Transformation Format) is a standard encoding character that enable many languages as shown in the same time. Number of bit to store a character is different.</a:t>
            </a:r>
          </a:p>
          <a:p>
            <a:pPr lvl="1"/>
            <a:r>
              <a:rPr lang="en-US" dirty="0"/>
              <a:t>ASCII character is stored in 1 byte (8 bit).</a:t>
            </a:r>
          </a:p>
          <a:p>
            <a:pPr lvl="1"/>
            <a:r>
              <a:rPr lang="en-US" dirty="0"/>
              <a:t>Latin, Greek, Cyrillic, Armenian, Hebrew, Arabic, Syriac dan Thaana character is stored in 2 byte (16 bit).</a:t>
            </a:r>
          </a:p>
          <a:p>
            <a:pPr lvl="1"/>
            <a:r>
              <a:rPr lang="en-US" dirty="0"/>
              <a:t>Other languages character is stored in 3 byte (24 bit). Character of </a:t>
            </a:r>
            <a:r>
              <a:rPr lang="en-US" dirty="0" err="1"/>
              <a:t>Jawa</a:t>
            </a:r>
            <a:r>
              <a:rPr lang="en-US" dirty="0"/>
              <a:t>/Bali (hanacaraka alphabetic) dan Bugis from Indonesia exist in this standard.</a:t>
            </a:r>
          </a:p>
          <a:p>
            <a:pPr lvl="1"/>
            <a:r>
              <a:rPr lang="en-US" dirty="0"/>
              <a:t>In the future it is possible to store character in 4 byte.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43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46DE-3633-9077-B430-A123683A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Concept of compression technique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6736B-3450-C5E6-907B-C6B8DD9DC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Character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A0729-A3B0-9390-48E7-E9AF4F8B5CA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572435" y="3223274"/>
            <a:ext cx="17239129" cy="104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45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D48-1872-6AA6-A2C5-008CC3A6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Concept of compression technique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1567D-1EAD-5953-1B97-27EFCEF7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12947117" cy="803546"/>
          </a:xfrm>
        </p:spPr>
        <p:txBody>
          <a:bodyPr>
            <a:normAutofit/>
          </a:bodyPr>
          <a:lstStyle/>
          <a:p>
            <a:r>
              <a:rPr lang="en-US" dirty="0"/>
              <a:t>Fixed length code vs variable length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0CAAA-3CD8-BF71-11D4-64740095AC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types of codeword: Fixed-length and Variable-length.</a:t>
            </a:r>
          </a:p>
          <a:p>
            <a:r>
              <a:rPr lang="en-US" dirty="0"/>
              <a:t>For example, we have a data file of 100,000 characters contains only the character a-f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Fixed-length code requires (3 . 100,000) = </a:t>
            </a:r>
            <a:r>
              <a:rPr lang="en-US" dirty="0">
                <a:solidFill>
                  <a:schemeClr val="accent4"/>
                </a:solidFill>
              </a:rPr>
              <a:t>300,000 bits </a:t>
            </a:r>
            <a:r>
              <a:rPr lang="en-US" dirty="0"/>
              <a:t>to encode the entire file.</a:t>
            </a:r>
          </a:p>
          <a:p>
            <a:r>
              <a:rPr lang="en-US" dirty="0"/>
              <a:t>Variable-length code requires (45 . 1 + 13 . 3 + 12 . 3 + 16 . 3 + 9 . 4 + 5 . 4) . 1,000 = </a:t>
            </a:r>
            <a:r>
              <a:rPr lang="en-US" dirty="0">
                <a:solidFill>
                  <a:schemeClr val="accent4"/>
                </a:solidFill>
              </a:rPr>
              <a:t>224,000 bits</a:t>
            </a:r>
            <a:r>
              <a:rPr lang="en-US" dirty="0"/>
              <a:t>, a saving of ((300,000-224,000)/300,000 . 100%) = </a:t>
            </a:r>
            <a:r>
              <a:rPr lang="en-US" dirty="0">
                <a:solidFill>
                  <a:schemeClr val="accent4"/>
                </a:solidFill>
              </a:rPr>
              <a:t>25.33%.</a:t>
            </a:r>
          </a:p>
        </p:txBody>
      </p:sp>
      <p:pic>
        <p:nvPicPr>
          <p:cNvPr id="6" name="Picture 5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968EFF09-7EAD-D0B9-2E83-32F63D7E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53" y="5665323"/>
            <a:ext cx="14657294" cy="360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758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C9E9-3AF0-6B9A-E79A-5D2491F8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Introduction to Huffman code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FF51-522A-0448-4548-BE74C2E63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Huffman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E2E61-9AAD-5463-AB06-C9819ABD1D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v-SE" sz="4400" dirty="0" err="1"/>
              <a:t>Invented</a:t>
            </a:r>
            <a:r>
              <a:rPr lang="sv-SE" sz="4400" dirty="0"/>
              <a:t> by David A. Huffman in 1951 </a:t>
            </a:r>
            <a:r>
              <a:rPr lang="sv-SE" sz="4400" dirty="0" err="1"/>
              <a:t>when</a:t>
            </a:r>
            <a:r>
              <a:rPr lang="sv-SE" sz="4400" dirty="0"/>
              <a:t> </a:t>
            </a:r>
            <a:r>
              <a:rPr lang="sv-SE" sz="4400" dirty="0" err="1"/>
              <a:t>he</a:t>
            </a:r>
            <a:r>
              <a:rPr lang="sv-SE" sz="4400" dirty="0"/>
              <a:t> </a:t>
            </a:r>
            <a:r>
              <a:rPr lang="sv-SE" sz="4400" dirty="0" err="1"/>
              <a:t>studied</a:t>
            </a:r>
            <a:r>
              <a:rPr lang="sv-SE" sz="4400" dirty="0"/>
              <a:t> </a:t>
            </a:r>
            <a:r>
              <a:rPr lang="sv-SE" sz="4400" dirty="0" err="1"/>
              <a:t>his</a:t>
            </a:r>
            <a:r>
              <a:rPr lang="sv-SE" sz="4400" dirty="0"/>
              <a:t> </a:t>
            </a:r>
            <a:r>
              <a:rPr lang="sv-SE" sz="4400" dirty="0" err="1"/>
              <a:t>Ph.D</a:t>
            </a:r>
            <a:r>
              <a:rPr lang="sv-SE" sz="4400" dirty="0"/>
              <a:t> at Massachusetts </a:t>
            </a:r>
            <a:r>
              <a:rPr lang="sv-SE" sz="4400" dirty="0" err="1"/>
              <a:t>Institute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</a:t>
            </a:r>
            <a:r>
              <a:rPr lang="sv-SE" sz="4400" dirty="0" err="1"/>
              <a:t>Technology</a:t>
            </a:r>
            <a:r>
              <a:rPr lang="sv-SE" sz="4400" dirty="0"/>
              <a:t> (MIT).</a:t>
            </a:r>
          </a:p>
          <a:p>
            <a:pPr eaLnBrk="1" hangingPunct="1"/>
            <a:r>
              <a:rPr lang="sv-SE" sz="4400" dirty="0" err="1"/>
              <a:t>He</a:t>
            </a:r>
            <a:r>
              <a:rPr lang="sv-SE" sz="4400" dirty="0"/>
              <a:t> </a:t>
            </a:r>
            <a:r>
              <a:rPr lang="sv-SE" sz="4400" dirty="0" err="1"/>
              <a:t>discovered</a:t>
            </a:r>
            <a:r>
              <a:rPr lang="sv-SE" sz="4400" dirty="0"/>
              <a:t> a </a:t>
            </a:r>
            <a:r>
              <a:rPr lang="sv-SE" sz="4400" dirty="0" err="1"/>
              <a:t>method</a:t>
            </a:r>
            <a:r>
              <a:rPr lang="sv-SE" sz="4400" dirty="0"/>
              <a:t> to </a:t>
            </a:r>
            <a:r>
              <a:rPr lang="sv-SE" sz="4400" dirty="0" err="1"/>
              <a:t>build</a:t>
            </a:r>
            <a:r>
              <a:rPr lang="sv-SE" sz="4400" dirty="0"/>
              <a:t> </a:t>
            </a:r>
            <a:r>
              <a:rPr lang="sv-SE" sz="4400" dirty="0" err="1"/>
              <a:t>binary</a:t>
            </a:r>
            <a:r>
              <a:rPr lang="sv-SE" sz="4400" dirty="0"/>
              <a:t> </a:t>
            </a:r>
            <a:r>
              <a:rPr lang="sv-SE" sz="4400" dirty="0" err="1"/>
              <a:t>tree</a:t>
            </a:r>
            <a:r>
              <a:rPr lang="sv-SE" sz="4400" dirty="0"/>
              <a:t> </a:t>
            </a:r>
            <a:r>
              <a:rPr lang="sv-SE" sz="4400" dirty="0" err="1"/>
              <a:t>based</a:t>
            </a:r>
            <a:r>
              <a:rPr lang="sv-SE" sz="4400" dirty="0"/>
              <a:t> on </a:t>
            </a:r>
            <a:r>
              <a:rPr lang="sv-SE" sz="4400" dirty="0" err="1"/>
              <a:t>frequency</a:t>
            </a:r>
            <a:r>
              <a:rPr lang="sv-SE" sz="4400" dirty="0"/>
              <a:t>. The </a:t>
            </a:r>
            <a:r>
              <a:rPr lang="sv-SE" sz="4400" dirty="0" err="1"/>
              <a:t>Binary</a:t>
            </a:r>
            <a:r>
              <a:rPr lang="sv-SE" sz="4400" dirty="0"/>
              <a:t> </a:t>
            </a:r>
            <a:r>
              <a:rPr lang="sv-SE" sz="4400" dirty="0" err="1"/>
              <a:t>Tree</a:t>
            </a:r>
            <a:r>
              <a:rPr lang="sv-SE" sz="4400" dirty="0"/>
              <a:t> is </a:t>
            </a:r>
            <a:r>
              <a:rPr lang="sv-SE" sz="4400" dirty="0" err="1"/>
              <a:t>called</a:t>
            </a:r>
            <a:r>
              <a:rPr lang="sv-SE" sz="4400" dirty="0"/>
              <a:t> as Huffman </a:t>
            </a:r>
            <a:r>
              <a:rPr lang="sv-SE" sz="4400" dirty="0" err="1"/>
              <a:t>Tree</a:t>
            </a:r>
            <a:r>
              <a:rPr lang="sv-SE" sz="4400" dirty="0"/>
              <a:t> is </a:t>
            </a:r>
            <a:r>
              <a:rPr lang="sv-SE" sz="4400" dirty="0" err="1"/>
              <a:t>foundation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data </a:t>
            </a:r>
            <a:r>
              <a:rPr lang="sv-SE" sz="4400" dirty="0" err="1"/>
              <a:t>compression</a:t>
            </a:r>
            <a:r>
              <a:rPr lang="sv-SE" sz="4400" dirty="0"/>
              <a:t> </a:t>
            </a:r>
            <a:r>
              <a:rPr lang="sv-SE" sz="4400" dirty="0" err="1"/>
              <a:t>with</a:t>
            </a:r>
            <a:r>
              <a:rPr lang="sv-SE" sz="4400" dirty="0"/>
              <a:t> ZIP format.</a:t>
            </a:r>
          </a:p>
          <a:p>
            <a:pPr eaLnBrk="1" hangingPunct="1"/>
            <a:r>
              <a:rPr lang="sv-SE" sz="4400" dirty="0"/>
              <a:t>The </a:t>
            </a:r>
            <a:r>
              <a:rPr lang="sv-SE" sz="4400" dirty="0" err="1"/>
              <a:t>technique</a:t>
            </a:r>
            <a:r>
              <a:rPr lang="sv-SE" sz="4400" dirty="0"/>
              <a:t> is </a:t>
            </a:r>
            <a:r>
              <a:rPr lang="sv-SE" sz="4400" dirty="0" err="1"/>
              <a:t>used</a:t>
            </a:r>
            <a:r>
              <a:rPr lang="sv-SE" sz="4400" dirty="0"/>
              <a:t> as </a:t>
            </a:r>
            <a:r>
              <a:rPr lang="sv-SE" sz="4400" dirty="0" err="1"/>
              <a:t>algorithm</a:t>
            </a:r>
            <a:r>
              <a:rPr lang="sv-SE" sz="4400" dirty="0"/>
              <a:t> to </a:t>
            </a:r>
            <a:r>
              <a:rPr lang="sv-SE" sz="4400" dirty="0" err="1"/>
              <a:t>create</a:t>
            </a:r>
            <a:r>
              <a:rPr lang="sv-SE" sz="4400" dirty="0"/>
              <a:t> JPEG image and musical </a:t>
            </a:r>
            <a:r>
              <a:rPr lang="sv-SE" sz="4400" dirty="0" err="1"/>
              <a:t>file</a:t>
            </a:r>
            <a:r>
              <a:rPr lang="sv-SE" sz="4400" dirty="0"/>
              <a:t> format MP3.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41579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BDC1-62B2-047D-DF9F-34E5EE68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Introduction to Huffman code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2F063-5356-ADA4-AC8F-EF9988A59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Prefix-free codes</a:t>
            </a:r>
          </a:p>
          <a:p>
            <a:endParaRPr lang="en-US" dirty="0"/>
          </a:p>
        </p:txBody>
      </p:sp>
      <p:graphicFrame>
        <p:nvGraphicFramePr>
          <p:cNvPr id="5" name="Group 32">
            <a:extLst>
              <a:ext uri="{FF2B5EF4-FFF2-40B4-BE49-F238E27FC236}">
                <a16:creationId xmlns:a16="http://schemas.microsoft.com/office/drawing/2014/main" id="{08725939-EE24-447B-1A16-5BCF6400BD8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2583569"/>
              </p:ext>
            </p:extLst>
          </p:nvPr>
        </p:nvGraphicFramePr>
        <p:xfrm>
          <a:off x="2167377" y="4278385"/>
          <a:ext cx="4840942" cy="4202327"/>
        </p:xfrm>
        <a:graphic>
          <a:graphicData uri="http://schemas.openxmlformats.org/drawingml/2006/table">
            <a:tbl>
              <a:tblPr/>
              <a:tblGrid>
                <a:gridCol w="1457327">
                  <a:extLst>
                    <a:ext uri="{9D8B030D-6E8A-4147-A177-3AD203B41FA5}">
                      <a16:colId xmlns:a16="http://schemas.microsoft.com/office/drawing/2014/main" val="1615754918"/>
                    </a:ext>
                  </a:extLst>
                </a:gridCol>
                <a:gridCol w="3383615">
                  <a:extLst>
                    <a:ext uri="{9D8B030D-6E8A-4147-A177-3AD203B41FA5}">
                      <a16:colId xmlns:a16="http://schemas.microsoft.com/office/drawing/2014/main" val="3200354502"/>
                    </a:ext>
                  </a:extLst>
                </a:gridCol>
              </a:tblGrid>
              <a:tr h="8410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687065"/>
                  </a:ext>
                </a:extLst>
              </a:tr>
              <a:tr h="8410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810450"/>
                  </a:ext>
                </a:extLst>
              </a:tr>
              <a:tr h="837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297160"/>
                  </a:ext>
                </a:extLst>
              </a:tr>
              <a:tr h="8410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550646"/>
                  </a:ext>
                </a:extLst>
              </a:tr>
              <a:tr h="84109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676062"/>
                  </a:ext>
                </a:extLst>
              </a:tr>
            </a:tbl>
          </a:graphicData>
        </a:graphic>
      </p:graphicFrame>
      <p:graphicFrame>
        <p:nvGraphicFramePr>
          <p:cNvPr id="6" name="Group 54">
            <a:extLst>
              <a:ext uri="{FF2B5EF4-FFF2-40B4-BE49-F238E27FC236}">
                <a16:creationId xmlns:a16="http://schemas.microsoft.com/office/drawing/2014/main" id="{0750B3EB-15ED-B518-7398-9755E3412D8C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955490"/>
              </p:ext>
            </p:extLst>
          </p:nvPr>
        </p:nvGraphicFramePr>
        <p:xfrm>
          <a:off x="13913223" y="4244556"/>
          <a:ext cx="4840942" cy="4200209"/>
        </p:xfrm>
        <a:graphic>
          <a:graphicData uri="http://schemas.openxmlformats.org/drawingml/2006/table">
            <a:tbl>
              <a:tblPr/>
              <a:tblGrid>
                <a:gridCol w="1453471">
                  <a:extLst>
                    <a:ext uri="{9D8B030D-6E8A-4147-A177-3AD203B41FA5}">
                      <a16:colId xmlns:a16="http://schemas.microsoft.com/office/drawing/2014/main" val="542429013"/>
                    </a:ext>
                  </a:extLst>
                </a:gridCol>
                <a:gridCol w="3387471">
                  <a:extLst>
                    <a:ext uri="{9D8B030D-6E8A-4147-A177-3AD203B41FA5}">
                      <a16:colId xmlns:a16="http://schemas.microsoft.com/office/drawing/2014/main" val="1437958283"/>
                    </a:ext>
                  </a:extLst>
                </a:gridCol>
              </a:tblGrid>
              <a:tr h="8406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142673"/>
                  </a:ext>
                </a:extLst>
              </a:tr>
              <a:tr h="8406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807565"/>
                  </a:ext>
                </a:extLst>
              </a:tr>
              <a:tr h="8375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574762"/>
                  </a:ext>
                </a:extLst>
              </a:tr>
              <a:tr h="8406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0111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234929"/>
                  </a:ext>
                </a:extLst>
              </a:tr>
              <a:tr h="8406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Tahoma" panose="020B0604030504040204" pitchFamily="34" charset="0"/>
                        </a:rPr>
                        <a:t>1010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0608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ED2731-ADE1-C1CF-8F91-C6BA132A4532}"/>
              </a:ext>
            </a:extLst>
          </p:cNvPr>
          <p:cNvSpPr txBox="1"/>
          <p:nvPr/>
        </p:nvSpPr>
        <p:spPr>
          <a:xfrm>
            <a:off x="13169153" y="8953519"/>
            <a:ext cx="452717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</a:rPr>
              <a:t>100100101010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3C3E9-C81A-7970-CD96-CEEEDCAA6007}"/>
              </a:ext>
            </a:extLst>
          </p:cNvPr>
          <p:cNvSpPr txBox="1"/>
          <p:nvPr/>
        </p:nvSpPr>
        <p:spPr>
          <a:xfrm>
            <a:off x="1504950" y="8964703"/>
            <a:ext cx="559397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</a:rPr>
              <a:t>11010010010101011</a:t>
            </a:r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1CE743-F7CF-7518-AB2A-4F850D60D71C}"/>
              </a:ext>
            </a:extLst>
          </p:cNvPr>
          <p:cNvSpPr txBox="1"/>
          <p:nvPr/>
        </p:nvSpPr>
        <p:spPr>
          <a:xfrm>
            <a:off x="4301938" y="10864466"/>
            <a:ext cx="15780123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en-US" sz="4000" dirty="0">
                <a:solidFill>
                  <a:schemeClr val="accent4"/>
                </a:solidFill>
              </a:rPr>
              <a:t>Try to decode the code above using each table</a:t>
            </a:r>
            <a:endParaRPr lang="en-US" sz="4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0980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12444</TotalTime>
  <Words>1069</Words>
  <Application>Microsoft Macintosh PowerPoint</Application>
  <PresentationFormat>Custom</PresentationFormat>
  <Paragraphs>164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OCRB</vt:lpstr>
      <vt:lpstr>Open Sans Light</vt:lpstr>
      <vt:lpstr>Tahoma</vt:lpstr>
      <vt:lpstr>Arial</vt:lpstr>
      <vt:lpstr>Avenir Black</vt:lpstr>
      <vt:lpstr>Open Sans ExtraBold</vt:lpstr>
      <vt:lpstr>Cambria Math</vt:lpstr>
      <vt:lpstr>Wingdings</vt:lpstr>
      <vt:lpstr>Calibri</vt:lpstr>
      <vt:lpstr>Open Sans Semibold</vt:lpstr>
      <vt:lpstr>Avenir Book</vt:lpstr>
      <vt:lpstr>21_BasicWhite</vt:lpstr>
      <vt:lpstr>Huffman Code</vt:lpstr>
      <vt:lpstr>Outline Materials</vt:lpstr>
      <vt:lpstr>Learning outcomes</vt:lpstr>
      <vt:lpstr>Concept of compression technique </vt:lpstr>
      <vt:lpstr>Concept of compression technique </vt:lpstr>
      <vt:lpstr>Concept of compression technique </vt:lpstr>
      <vt:lpstr>Concept of compression technique </vt:lpstr>
      <vt:lpstr>Introduction to Huffman code </vt:lpstr>
      <vt:lpstr>Introduction to Huffman code </vt:lpstr>
      <vt:lpstr>Introduction to Huffman code </vt:lpstr>
      <vt:lpstr>Introduction to Huffman code </vt:lpstr>
      <vt:lpstr>Creating a Huffman tree</vt:lpstr>
      <vt:lpstr>Creating a Huffman tree</vt:lpstr>
      <vt:lpstr>Creating a Huffman tree</vt:lpstr>
      <vt:lpstr>Creating Huffman Code table based on Huffman tree </vt:lpstr>
      <vt:lpstr>Creating Huffman Code table based on Huffman tree 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50</cp:revision>
  <dcterms:created xsi:type="dcterms:W3CDTF">2023-06-13T08:42:51Z</dcterms:created>
  <dcterms:modified xsi:type="dcterms:W3CDTF">2023-07-31T08:45:09Z</dcterms:modified>
</cp:coreProperties>
</file>